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 u="sng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sng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sng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42124" cy="66194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420474" cy="231825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40023" y="6049314"/>
            <a:ext cx="4147975" cy="423768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sng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8886" y="396226"/>
            <a:ext cx="15475070" cy="1976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 u="sng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7399" y="2272382"/>
            <a:ext cx="10834369" cy="6033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717394" cy="10287000"/>
            <a:chOff x="0" y="0"/>
            <a:chExt cx="14717394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8286" y="3204307"/>
              <a:ext cx="6995718" cy="661968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79191" cy="549134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9588" y="0"/>
              <a:ext cx="6610349" cy="241401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397542"/>
              <a:ext cx="4081699" cy="588945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26656" y="8252456"/>
              <a:ext cx="1190624" cy="119062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9582044" y="5174541"/>
            <a:ext cx="8719185" cy="103631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705850" algn="l"/>
              </a:tabLst>
            </a:pPr>
            <a:r>
              <a:rPr dirty="0" u="sng" sz="6600" spc="11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Java</a:t>
            </a:r>
            <a:r>
              <a:rPr dirty="0" u="sng" sz="6600" spc="5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6600" spc="14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Ray</a:t>
            </a:r>
            <a:r>
              <a:rPr dirty="0" u="sng" sz="6600" spc="50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6600" spc="14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Tracer</a:t>
            </a:r>
            <a:r>
              <a:rPr dirty="0" u="sng" sz="6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	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901691" y="8504710"/>
            <a:ext cx="2373630" cy="6489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2460"/>
              </a:lnSpc>
              <a:spcBef>
                <a:spcPts val="90"/>
              </a:spcBef>
            </a:pPr>
            <a:r>
              <a:rPr dirty="0" sz="2100" spc="70">
                <a:solidFill>
                  <a:srgbClr val="FFFFFF"/>
                </a:solidFill>
                <a:latin typeface="Arial"/>
                <a:cs typeface="Arial"/>
              </a:rPr>
              <a:t>UNIVERSIDAD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460"/>
              </a:lnSpc>
            </a:pPr>
            <a:r>
              <a:rPr dirty="0" sz="2100" spc="120">
                <a:solidFill>
                  <a:srgbClr val="FFFFFF"/>
                </a:solidFill>
                <a:latin typeface="Arial"/>
                <a:cs typeface="Arial"/>
              </a:rPr>
              <a:t>PANAMERICANA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942472" y="6781349"/>
            <a:ext cx="146812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4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2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9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9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560080" y="6781349"/>
            <a:ext cx="131762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2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4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-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90">
                <a:solidFill>
                  <a:srgbClr val="FFFFFF"/>
                </a:solidFill>
                <a:latin typeface="Arial"/>
                <a:cs typeface="Arial"/>
              </a:rPr>
              <a:t>Ñ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027080" y="6781349"/>
            <a:ext cx="124523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13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3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9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105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85790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7513298" y="8714599"/>
            <a:ext cx="474345" cy="1572895"/>
          </a:xfrm>
          <a:custGeom>
            <a:avLst/>
            <a:gdLst/>
            <a:ahLst/>
            <a:cxnLst/>
            <a:rect l="l" t="t" r="r" b="b"/>
            <a:pathLst>
              <a:path w="474344" h="1572895">
                <a:moveTo>
                  <a:pt x="0" y="0"/>
                </a:moveTo>
                <a:lnTo>
                  <a:pt x="474166" y="0"/>
                </a:lnTo>
                <a:lnTo>
                  <a:pt x="474166" y="1572399"/>
                </a:lnTo>
                <a:lnTo>
                  <a:pt x="0" y="1572399"/>
                </a:lnTo>
                <a:lnTo>
                  <a:pt x="0" y="0"/>
                </a:lnTo>
                <a:close/>
              </a:path>
            </a:pathLst>
          </a:custGeom>
          <a:solidFill>
            <a:srgbClr val="70B1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7259300" y="7804711"/>
            <a:ext cx="47625" cy="2482850"/>
          </a:xfrm>
          <a:custGeom>
            <a:avLst/>
            <a:gdLst/>
            <a:ahLst/>
            <a:cxnLst/>
            <a:rect l="l" t="t" r="r" b="b"/>
            <a:pathLst>
              <a:path w="47625" h="2482850">
                <a:moveTo>
                  <a:pt x="47624" y="2482288"/>
                </a:moveTo>
                <a:lnTo>
                  <a:pt x="0" y="2482288"/>
                </a:lnTo>
                <a:lnTo>
                  <a:pt x="0" y="0"/>
                </a:lnTo>
                <a:lnTo>
                  <a:pt x="47624" y="0"/>
                </a:lnTo>
                <a:lnTo>
                  <a:pt x="47624" y="2482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0129" y="7232842"/>
            <a:ext cx="2095499" cy="16859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82412" y="7232842"/>
            <a:ext cx="2657474" cy="200024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462608" y="2975968"/>
            <a:ext cx="1336294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50820" marR="5080" indent="-2738755">
              <a:lnSpc>
                <a:spcPct val="108300"/>
              </a:lnSpc>
              <a:spcBef>
                <a:spcPts val="100"/>
              </a:spcBef>
            </a:pPr>
            <a:r>
              <a:rPr dirty="0" sz="3000" spc="10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method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graphics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rendering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simulates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physical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behavior</a:t>
            </a:r>
            <a:r>
              <a:rPr dirty="0" sz="3000" spc="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3000" spc="-40">
                <a:solidFill>
                  <a:srgbClr val="FFFFFF"/>
                </a:solidFill>
                <a:latin typeface="Lucida Sans Unicode"/>
                <a:cs typeface="Lucida Sans Unicode"/>
              </a:rPr>
              <a:t>light,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shadows,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refraccion,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reflections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217534" y="6423850"/>
            <a:ext cx="1513205" cy="4438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-14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sz="2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639920" y="6423850"/>
            <a:ext cx="993775" cy="4438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-90">
                <a:solidFill>
                  <a:srgbClr val="FFFFFF"/>
                </a:solidFill>
                <a:latin typeface="Arial"/>
                <a:cs typeface="Arial"/>
              </a:rPr>
              <a:t>LIGHT</a:t>
            </a:r>
            <a:endParaRPr sz="27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251877" y="6423850"/>
            <a:ext cx="2962275" cy="4438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74750" algn="l"/>
              </a:tabLst>
            </a:pPr>
            <a:r>
              <a:rPr dirty="0" sz="2750" spc="-2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7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750" spc="-35">
                <a:solidFill>
                  <a:srgbClr val="FFFFFF"/>
                </a:solidFill>
                <a:latin typeface="Arial"/>
                <a:cs typeface="Arial"/>
              </a:rPr>
              <a:t>SHADOWS</a:t>
            </a:r>
            <a:endParaRPr sz="275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968484" y="1464896"/>
            <a:ext cx="10356215" cy="1064260"/>
          </a:xfrm>
          <a:custGeom>
            <a:avLst/>
            <a:gdLst/>
            <a:ahLst/>
            <a:cxnLst/>
            <a:rect l="l" t="t" r="r" b="b"/>
            <a:pathLst>
              <a:path w="10356215" h="1064260">
                <a:moveTo>
                  <a:pt x="10355743" y="1063676"/>
                </a:moveTo>
                <a:lnTo>
                  <a:pt x="0" y="1063676"/>
                </a:lnTo>
                <a:lnTo>
                  <a:pt x="0" y="0"/>
                </a:lnTo>
                <a:lnTo>
                  <a:pt x="10355743" y="0"/>
                </a:lnTo>
                <a:lnTo>
                  <a:pt x="10355743" y="10636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58855" y="1569697"/>
            <a:ext cx="9970770" cy="802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60015" algn="l"/>
                <a:tab pos="3626485" algn="l"/>
                <a:tab pos="4367530" algn="l"/>
                <a:tab pos="6222365" algn="l"/>
              </a:tabLst>
            </a:pPr>
            <a:r>
              <a:rPr dirty="0" u="none" sz="5100" spc="1445">
                <a:latin typeface="Calibri"/>
                <a:cs typeface="Calibri"/>
              </a:rPr>
              <a:t>WHAT</a:t>
            </a:r>
            <a:r>
              <a:rPr dirty="0" u="none" sz="5100">
                <a:latin typeface="Calibri"/>
                <a:cs typeface="Calibri"/>
              </a:rPr>
              <a:t>	</a:t>
            </a:r>
            <a:r>
              <a:rPr dirty="0" u="none" sz="5100" spc="1085">
                <a:latin typeface="Calibri"/>
                <a:cs typeface="Calibri"/>
              </a:rPr>
              <a:t>IS</a:t>
            </a:r>
            <a:r>
              <a:rPr dirty="0" u="none" sz="5100">
                <a:latin typeface="Calibri"/>
                <a:cs typeface="Calibri"/>
              </a:rPr>
              <a:t>	</a:t>
            </a:r>
            <a:r>
              <a:rPr dirty="0" u="none" sz="5100" spc="1070">
                <a:latin typeface="Calibri"/>
                <a:cs typeface="Calibri"/>
              </a:rPr>
              <a:t>A</a:t>
            </a:r>
            <a:r>
              <a:rPr dirty="0" u="none" sz="5100">
                <a:latin typeface="Calibri"/>
                <a:cs typeface="Calibri"/>
              </a:rPr>
              <a:t>	</a:t>
            </a:r>
            <a:r>
              <a:rPr dirty="0" u="none" sz="5100" spc="1515">
                <a:latin typeface="Calibri"/>
                <a:cs typeface="Calibri"/>
              </a:rPr>
              <a:t>RAY</a:t>
            </a:r>
            <a:r>
              <a:rPr dirty="0" u="none" sz="5100">
                <a:latin typeface="Calibri"/>
                <a:cs typeface="Calibri"/>
              </a:rPr>
              <a:t>	</a:t>
            </a:r>
            <a:r>
              <a:rPr dirty="0" u="none" sz="5100" spc="1520">
                <a:latin typeface="Calibri"/>
                <a:cs typeface="Calibri"/>
              </a:rPr>
              <a:t>TRACER?</a:t>
            </a:r>
            <a:endParaRPr sz="5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591158" y="457201"/>
            <a:ext cx="4697095" cy="9829800"/>
            <a:chOff x="13591158" y="457201"/>
            <a:chExt cx="4697095" cy="98298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91158" y="4775199"/>
              <a:ext cx="4696841" cy="55118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53145" y="457201"/>
              <a:ext cx="4034853" cy="8229599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0" y="2137405"/>
            <a:ext cx="5173980" cy="28575"/>
          </a:xfrm>
          <a:custGeom>
            <a:avLst/>
            <a:gdLst/>
            <a:ahLst/>
            <a:cxnLst/>
            <a:rect l="l" t="t" r="r" b="b"/>
            <a:pathLst>
              <a:path w="5173980" h="28575">
                <a:moveTo>
                  <a:pt x="0" y="28574"/>
                </a:moveTo>
                <a:lnTo>
                  <a:pt x="0" y="0"/>
                </a:lnTo>
                <a:lnTo>
                  <a:pt x="5173864" y="0"/>
                </a:lnTo>
                <a:lnTo>
                  <a:pt x="5173864" y="28574"/>
                </a:lnTo>
                <a:lnTo>
                  <a:pt x="0" y="285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445" y="5484567"/>
            <a:ext cx="12763497" cy="4200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771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none" sz="5100" spc="1730">
                <a:latin typeface="Calibri"/>
                <a:cs typeface="Calibri"/>
              </a:rPr>
              <a:t>WHY?</a:t>
            </a:r>
            <a:endParaRPr sz="51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17645" y="2531085"/>
            <a:ext cx="8548370" cy="250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65455">
              <a:lnSpc>
                <a:spcPct val="1083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same</a:t>
            </a:r>
            <a:r>
              <a:rPr dirty="0" sz="30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definition,</a:t>
            </a:r>
            <a:r>
              <a:rPr dirty="0" sz="30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30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helps</a:t>
            </a:r>
            <a:r>
              <a:rPr dirty="0" sz="3000" spc="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Lucida Sans Unicode"/>
                <a:cs typeface="Lucida Sans Unicode"/>
              </a:rPr>
              <a:t>give</a:t>
            </a:r>
            <a:r>
              <a:rPr dirty="0" sz="3000" spc="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touch of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realism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 to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things,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 makes them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feel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dirty="0" sz="3000" spc="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dirty="0" sz="3000" spc="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interactive.</a:t>
            </a: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3000" spc="5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3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just</a:t>
            </a:r>
            <a:r>
              <a:rPr dirty="0" sz="3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Lucida Sans Unicode"/>
                <a:cs typeface="Lucida Sans Unicode"/>
              </a:rPr>
              <a:t>give</a:t>
            </a:r>
            <a:r>
              <a:rPr dirty="0" sz="3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dirty="0" sz="3000" spc="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sensation</a:t>
            </a:r>
            <a:r>
              <a:rPr dirty="0" sz="3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objects.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06598" y="110880"/>
            <a:ext cx="17381855" cy="10176510"/>
            <a:chOff x="906598" y="110880"/>
            <a:chExt cx="17381855" cy="101765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598" y="1418242"/>
              <a:ext cx="4286249" cy="391477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8853" y="1830470"/>
              <a:ext cx="11782425" cy="66293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5563" y="1406940"/>
              <a:ext cx="4286249" cy="26288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3699" y="110880"/>
              <a:ext cx="3859585" cy="376701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0725" y="4998595"/>
              <a:ext cx="4457274" cy="52884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"/>
            <a:ext cx="3103245" cy="10287000"/>
            <a:chOff x="0" y="3"/>
            <a:chExt cx="310324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3102832" cy="10286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65669"/>
              <a:ext cx="1356248" cy="6067424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80898" y="787148"/>
            <a:ext cx="2607101" cy="82295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49890" y="396226"/>
            <a:ext cx="5393055" cy="1624330"/>
          </a:xfrm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ts val="6370"/>
              </a:lnSpc>
              <a:spcBef>
                <a:spcPts val="45"/>
              </a:spcBef>
              <a:tabLst>
                <a:tab pos="2241550" algn="l"/>
                <a:tab pos="3720465" algn="l"/>
              </a:tabLst>
            </a:pPr>
            <a:r>
              <a:rPr dirty="0" u="none" sz="5150" spc="1785">
                <a:latin typeface="Calibri"/>
                <a:cs typeface="Calibri"/>
              </a:rPr>
              <a:t>WHY</a:t>
            </a:r>
            <a:r>
              <a:rPr dirty="0" u="none" sz="5150">
                <a:latin typeface="Calibri"/>
                <a:cs typeface="Calibri"/>
              </a:rPr>
              <a:t>	</a:t>
            </a:r>
            <a:r>
              <a:rPr dirty="0" u="none" sz="5150" spc="1425">
                <a:latin typeface="Calibri"/>
                <a:cs typeface="Calibri"/>
              </a:rPr>
              <a:t>MY</a:t>
            </a:r>
            <a:r>
              <a:rPr dirty="0" u="none" sz="5150">
                <a:latin typeface="Calibri"/>
                <a:cs typeface="Calibri"/>
              </a:rPr>
              <a:t>	</a:t>
            </a:r>
            <a:r>
              <a:rPr dirty="0" u="none" sz="5150" spc="1540">
                <a:latin typeface="Calibri"/>
                <a:cs typeface="Calibri"/>
              </a:rPr>
              <a:t>RAY </a:t>
            </a:r>
            <a:r>
              <a:rPr dirty="0" u="none" sz="5150" spc="1555">
                <a:latin typeface="Calibri"/>
                <a:cs typeface="Calibri"/>
              </a:rPr>
              <a:t>TRACER?</a:t>
            </a:r>
            <a:endParaRPr sz="515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0777" y="3023437"/>
            <a:ext cx="142875" cy="1428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88142" y="5274688"/>
            <a:ext cx="142875" cy="1428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88142" y="7509233"/>
            <a:ext cx="142875" cy="142874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pc="-20"/>
              <a:t>Fast</a:t>
            </a:r>
          </a:p>
          <a:p>
            <a:pPr marL="1083310" marR="1336040">
              <a:lnSpc>
                <a:spcPct val="104800"/>
              </a:lnSpc>
              <a:spcBef>
                <a:spcPts val="185"/>
              </a:spcBef>
            </a:pPr>
            <a:r>
              <a:rPr dirty="0"/>
              <a:t>ser</a:t>
            </a:r>
            <a:r>
              <a:rPr dirty="0" spc="150"/>
              <a:t> </a:t>
            </a:r>
            <a:r>
              <a:rPr dirty="0"/>
              <a:t>capaz</a:t>
            </a:r>
            <a:r>
              <a:rPr dirty="0" spc="150"/>
              <a:t> </a:t>
            </a:r>
            <a:r>
              <a:rPr dirty="0" spc="120"/>
              <a:t>de</a:t>
            </a:r>
            <a:r>
              <a:rPr dirty="0" spc="145"/>
              <a:t> </a:t>
            </a:r>
            <a:r>
              <a:rPr dirty="0"/>
              <a:t>renderizar</a:t>
            </a:r>
            <a:r>
              <a:rPr dirty="0" spc="155"/>
              <a:t> </a:t>
            </a:r>
            <a:r>
              <a:rPr dirty="0" spc="-10"/>
              <a:t>completamente </a:t>
            </a:r>
            <a:r>
              <a:rPr dirty="0"/>
              <a:t>imágenes</a:t>
            </a:r>
            <a:r>
              <a:rPr dirty="0" spc="55"/>
              <a:t> </a:t>
            </a:r>
            <a:r>
              <a:rPr dirty="0"/>
              <a:t>complejas</a:t>
            </a:r>
            <a:r>
              <a:rPr dirty="0" spc="60"/>
              <a:t> </a:t>
            </a:r>
            <a:r>
              <a:rPr dirty="0"/>
              <a:t>encuestión</a:t>
            </a:r>
            <a:r>
              <a:rPr dirty="0" spc="55"/>
              <a:t> </a:t>
            </a:r>
            <a:r>
              <a:rPr dirty="0" spc="120"/>
              <a:t>de</a:t>
            </a:r>
            <a:r>
              <a:rPr dirty="0" spc="60"/>
              <a:t> </a:t>
            </a:r>
            <a:r>
              <a:rPr dirty="0" spc="-25"/>
              <a:t>minutos</a:t>
            </a:r>
          </a:p>
          <a:p>
            <a:pPr marL="12700">
              <a:lnSpc>
                <a:spcPct val="100000"/>
              </a:lnSpc>
              <a:spcBef>
                <a:spcPts val="2740"/>
              </a:spcBef>
            </a:pPr>
            <a:r>
              <a:rPr dirty="0" spc="-10"/>
              <a:t>Simple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/>
          </a:p>
          <a:p>
            <a:pPr marL="1220470" marR="5080">
              <a:lnSpc>
                <a:spcPct val="102800"/>
              </a:lnSpc>
            </a:pPr>
            <a:r>
              <a:rPr dirty="0"/>
              <a:t>Adding</a:t>
            </a:r>
            <a:r>
              <a:rPr dirty="0" spc="130"/>
              <a:t> </a:t>
            </a:r>
            <a:r>
              <a:rPr dirty="0"/>
              <a:t>any</a:t>
            </a:r>
            <a:r>
              <a:rPr dirty="0" spc="130"/>
              <a:t> </a:t>
            </a:r>
            <a:r>
              <a:rPr dirty="0"/>
              <a:t>object</a:t>
            </a:r>
            <a:r>
              <a:rPr dirty="0" spc="140"/>
              <a:t> </a:t>
            </a:r>
            <a:r>
              <a:rPr dirty="0" spc="-10"/>
              <a:t>just</a:t>
            </a:r>
            <a:r>
              <a:rPr dirty="0" spc="135"/>
              <a:t> </a:t>
            </a:r>
            <a:r>
              <a:rPr dirty="0" spc="125"/>
              <a:t>by</a:t>
            </a:r>
            <a:r>
              <a:rPr dirty="0" spc="135"/>
              <a:t> </a:t>
            </a:r>
            <a:r>
              <a:rPr dirty="0"/>
              <a:t>putting</a:t>
            </a:r>
            <a:r>
              <a:rPr dirty="0" spc="130"/>
              <a:t> </a:t>
            </a:r>
            <a:r>
              <a:rPr dirty="0"/>
              <a:t>the</a:t>
            </a:r>
            <a:r>
              <a:rPr dirty="0" spc="135"/>
              <a:t> </a:t>
            </a:r>
            <a:r>
              <a:rPr dirty="0" spc="-50"/>
              <a:t>file.obj</a:t>
            </a:r>
            <a:r>
              <a:rPr dirty="0" spc="135"/>
              <a:t> </a:t>
            </a:r>
            <a:r>
              <a:rPr dirty="0" spc="-25"/>
              <a:t>and </a:t>
            </a:r>
            <a:r>
              <a:rPr dirty="0"/>
              <a:t>setting</a:t>
            </a:r>
            <a:r>
              <a:rPr dirty="0" spc="25"/>
              <a:t> </a:t>
            </a:r>
            <a:r>
              <a:rPr dirty="0" spc="-10"/>
              <a:t>positions</a:t>
            </a:r>
            <a:r>
              <a:rPr dirty="0" spc="25"/>
              <a:t> </a:t>
            </a:r>
            <a:r>
              <a:rPr dirty="0"/>
              <a:t>and</a:t>
            </a:r>
            <a:r>
              <a:rPr dirty="0" spc="25"/>
              <a:t> </a:t>
            </a:r>
            <a:r>
              <a:rPr dirty="0" spc="-10"/>
              <a:t>coordinates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/>
          </a:p>
          <a:p>
            <a:pPr marL="12700">
              <a:lnSpc>
                <a:spcPct val="100000"/>
              </a:lnSpc>
            </a:pPr>
            <a:r>
              <a:rPr dirty="0" spc="-10"/>
              <a:t>Customizable</a:t>
            </a:r>
          </a:p>
          <a:p>
            <a:pPr marL="1220470" marR="1089025">
              <a:lnSpc>
                <a:spcPct val="102800"/>
              </a:lnSpc>
              <a:spcBef>
                <a:spcPts val="2650"/>
              </a:spcBef>
            </a:pPr>
            <a:r>
              <a:rPr dirty="0" spc="60"/>
              <a:t>Any</a:t>
            </a:r>
            <a:r>
              <a:rPr dirty="0" spc="210"/>
              <a:t> </a:t>
            </a:r>
            <a:r>
              <a:rPr dirty="0"/>
              <a:t>object</a:t>
            </a:r>
            <a:r>
              <a:rPr dirty="0" spc="220"/>
              <a:t> </a:t>
            </a:r>
            <a:r>
              <a:rPr dirty="0"/>
              <a:t>may</a:t>
            </a:r>
            <a:r>
              <a:rPr dirty="0" spc="215"/>
              <a:t> </a:t>
            </a:r>
            <a:r>
              <a:rPr dirty="0"/>
              <a:t>or</a:t>
            </a:r>
            <a:r>
              <a:rPr dirty="0" spc="220"/>
              <a:t> </a:t>
            </a:r>
            <a:r>
              <a:rPr dirty="0"/>
              <a:t>may</a:t>
            </a:r>
            <a:r>
              <a:rPr dirty="0" spc="215"/>
              <a:t> </a:t>
            </a:r>
            <a:r>
              <a:rPr dirty="0"/>
              <a:t>not</a:t>
            </a:r>
            <a:r>
              <a:rPr dirty="0" spc="220"/>
              <a:t> </a:t>
            </a:r>
            <a:r>
              <a:rPr dirty="0" spc="55"/>
              <a:t>have</a:t>
            </a:r>
            <a:r>
              <a:rPr dirty="0" spc="215"/>
              <a:t> </a:t>
            </a:r>
            <a:r>
              <a:rPr dirty="0" spc="-10"/>
              <a:t>refraction, </a:t>
            </a:r>
            <a:r>
              <a:rPr dirty="0"/>
              <a:t>reflection,</a:t>
            </a:r>
            <a:r>
              <a:rPr dirty="0" spc="45"/>
              <a:t> </a:t>
            </a:r>
            <a:r>
              <a:rPr dirty="0" spc="-10"/>
              <a:t>brightness,</a:t>
            </a:r>
            <a:r>
              <a:rPr dirty="0" spc="45"/>
              <a:t> </a:t>
            </a:r>
            <a:r>
              <a:rPr dirty="0"/>
              <a:t>and</a:t>
            </a:r>
            <a:r>
              <a:rPr dirty="0" spc="45"/>
              <a:t> </a:t>
            </a:r>
            <a:r>
              <a:rPr dirty="0"/>
              <a:t>any</a:t>
            </a:r>
            <a:r>
              <a:rPr dirty="0" spc="40"/>
              <a:t> </a:t>
            </a:r>
            <a:r>
              <a:rPr dirty="0" spc="-10"/>
              <a:t>color.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782731" cy="7489371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2816481"/>
            <a:ext cx="18288000" cy="7470775"/>
            <a:chOff x="0" y="2816481"/>
            <a:chExt cx="18288000" cy="747077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4715" y="3306570"/>
              <a:ext cx="6053284" cy="383857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2159" y="3861754"/>
              <a:ext cx="5381624" cy="30289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85012" y="3563792"/>
              <a:ext cx="5915024" cy="33242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816481"/>
              <a:ext cx="4690199" cy="747051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61146" rIns="0" bIns="0" rtlCol="0" vert="horz">
            <a:spAutoFit/>
          </a:bodyPr>
          <a:lstStyle/>
          <a:p>
            <a:pPr marL="1097915">
              <a:lnSpc>
                <a:spcPct val="100000"/>
              </a:lnSpc>
              <a:spcBef>
                <a:spcPts val="100"/>
              </a:spcBef>
            </a:pPr>
            <a:r>
              <a:rPr dirty="0" u="none" spc="430"/>
              <a:t>QU</a:t>
            </a:r>
            <a:r>
              <a:rPr dirty="0" spc="430"/>
              <a:t>ICK</a:t>
            </a:r>
            <a:r>
              <a:rPr dirty="0" spc="105"/>
              <a:t> </a:t>
            </a:r>
            <a:r>
              <a:rPr dirty="0" spc="625"/>
              <a:t>EXAMPLES</a:t>
            </a:r>
            <a:r>
              <a:rPr dirty="0" spc="105"/>
              <a:t> </a:t>
            </a:r>
            <a:r>
              <a:rPr dirty="0" spc="695"/>
              <a:t>(COMPLEX</a:t>
            </a:r>
            <a:r>
              <a:rPr dirty="0" spc="100"/>
              <a:t> </a:t>
            </a:r>
            <a:r>
              <a:rPr dirty="0" spc="470"/>
              <a:t>RENDERS</a:t>
            </a:r>
            <a:r>
              <a:rPr dirty="0" spc="105"/>
              <a:t> </a:t>
            </a:r>
            <a:r>
              <a:rPr dirty="0" spc="670"/>
              <a:t>1080P)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4947292" y="7226156"/>
            <a:ext cx="1791335" cy="4781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50" spc="13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950" spc="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60">
                <a:solidFill>
                  <a:srgbClr val="FFFFFF"/>
                </a:solidFill>
                <a:latin typeface="Trebuchet MS"/>
                <a:cs typeface="Trebuchet MS"/>
              </a:rPr>
              <a:t>minutes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296169" y="8164445"/>
            <a:ext cx="3093085" cy="996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90245" marR="5080" indent="-678180">
              <a:lnSpc>
                <a:spcPct val="108100"/>
              </a:lnSpc>
              <a:spcBef>
                <a:spcPts val="95"/>
              </a:spcBef>
            </a:pPr>
            <a:r>
              <a:rPr dirty="0" sz="2950" spc="229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29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105">
                <a:solidFill>
                  <a:srgbClr val="FFFFFF"/>
                </a:solidFill>
                <a:latin typeface="Trebuchet MS"/>
                <a:cs typeface="Trebuchet MS"/>
              </a:rPr>
              <a:t>recursion</a:t>
            </a:r>
            <a:r>
              <a:rPr dirty="0" sz="2950" spc="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950" spc="-10">
                <a:solidFill>
                  <a:srgbClr val="FFFFFF"/>
                </a:solidFill>
                <a:latin typeface="Trebuchet MS"/>
                <a:cs typeface="Trebuchet MS"/>
              </a:rPr>
              <a:t>reflection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527519" y="7227847"/>
            <a:ext cx="1802764" cy="4781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50" spc="229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  <a:r>
              <a:rPr dirty="0" sz="29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60">
                <a:solidFill>
                  <a:srgbClr val="FFFFFF"/>
                </a:solidFill>
                <a:latin typeface="Trebuchet MS"/>
                <a:cs typeface="Trebuchet MS"/>
              </a:rPr>
              <a:t>minutes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594515" y="8123197"/>
            <a:ext cx="3669029" cy="1373505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algn="ctr" marL="12700" marR="5080" indent="-635">
              <a:lnSpc>
                <a:spcPts val="3520"/>
              </a:lnSpc>
              <a:spcBef>
                <a:spcPts val="250"/>
              </a:spcBef>
            </a:pPr>
            <a:r>
              <a:rPr dirty="0" sz="2950" spc="185">
                <a:solidFill>
                  <a:srgbClr val="FFFFFF"/>
                </a:solidFill>
                <a:latin typeface="Trebuchet MS"/>
                <a:cs typeface="Trebuchet MS"/>
              </a:rPr>
              <a:t>FOUR</a:t>
            </a:r>
            <a:r>
              <a:rPr dirty="0" sz="29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105">
                <a:solidFill>
                  <a:srgbClr val="FFFFFF"/>
                </a:solidFill>
                <a:latin typeface="Trebuchet MS"/>
                <a:cs typeface="Trebuchet MS"/>
              </a:rPr>
              <a:t>recursion</a:t>
            </a:r>
            <a:r>
              <a:rPr dirty="0" sz="2950" spc="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950" spc="15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2950" spc="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75">
                <a:solidFill>
                  <a:srgbClr val="FFFFFF"/>
                </a:solidFill>
                <a:latin typeface="Trebuchet MS"/>
                <a:cs typeface="Trebuchet MS"/>
              </a:rPr>
              <a:t>refraccion</a:t>
            </a:r>
            <a:r>
              <a:rPr dirty="0" sz="2950" spc="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14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950" spc="-10">
                <a:solidFill>
                  <a:srgbClr val="FFFFFF"/>
                </a:solidFill>
                <a:latin typeface="Trebuchet MS"/>
                <a:cs typeface="Trebuchet MS"/>
              </a:rPr>
              <a:t>relfection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902393" y="7227847"/>
            <a:ext cx="1802764" cy="4781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50" spc="229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dirty="0" sz="29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60">
                <a:solidFill>
                  <a:srgbClr val="FFFFFF"/>
                </a:solidFill>
                <a:latin typeface="Trebuchet MS"/>
                <a:cs typeface="Trebuchet MS"/>
              </a:rPr>
              <a:t>minutes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143667" y="8123197"/>
            <a:ext cx="3320415" cy="92583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803910" marR="5080" indent="-791845">
              <a:lnSpc>
                <a:spcPts val="3520"/>
              </a:lnSpc>
              <a:spcBef>
                <a:spcPts val="245"/>
              </a:spcBef>
            </a:pPr>
            <a:r>
              <a:rPr dirty="0" sz="2950" spc="185">
                <a:solidFill>
                  <a:srgbClr val="FFFFFF"/>
                </a:solidFill>
                <a:latin typeface="Trebuchet MS"/>
                <a:cs typeface="Trebuchet MS"/>
              </a:rPr>
              <a:t>FOUR</a:t>
            </a:r>
            <a:r>
              <a:rPr dirty="0" sz="2950" spc="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105">
                <a:solidFill>
                  <a:srgbClr val="FFFFFF"/>
                </a:solidFill>
                <a:latin typeface="Trebuchet MS"/>
                <a:cs typeface="Trebuchet MS"/>
              </a:rPr>
              <a:t>recursion</a:t>
            </a:r>
            <a:r>
              <a:rPr dirty="0" sz="2950" spc="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950" spc="-10">
                <a:solidFill>
                  <a:srgbClr val="FFFFFF"/>
                </a:solidFill>
                <a:latin typeface="Trebuchet MS"/>
                <a:cs typeface="Trebuchet MS"/>
              </a:rPr>
              <a:t>reflection</a:t>
            </a:r>
            <a:endParaRPr sz="2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5994" y="5173310"/>
            <a:ext cx="5516245" cy="8147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158365" algn="l"/>
                <a:tab pos="3305810" algn="l"/>
              </a:tabLst>
            </a:pPr>
            <a:r>
              <a:rPr dirty="0" u="none" sz="5150" spc="1340"/>
              <a:t>GE</a:t>
            </a:r>
            <a:r>
              <a:rPr dirty="0" u="none" sz="5150" spc="740"/>
              <a:t>T</a:t>
            </a:r>
            <a:r>
              <a:rPr dirty="0" u="none" sz="5150"/>
              <a:t>	</a:t>
            </a:r>
            <a:r>
              <a:rPr dirty="0" u="none" sz="5150" spc="1125"/>
              <a:t>I</a:t>
            </a:r>
            <a:r>
              <a:rPr dirty="0" u="none" sz="5150" spc="520"/>
              <a:t>T</a:t>
            </a:r>
            <a:r>
              <a:rPr dirty="0" u="none" sz="5150"/>
              <a:t>	</a:t>
            </a:r>
            <a:r>
              <a:rPr dirty="0" u="none" sz="5150" spc="1710"/>
              <a:t>NO</a:t>
            </a:r>
            <a:r>
              <a:rPr dirty="0" u="none" sz="5150" spc="1110"/>
              <a:t>W</a:t>
            </a:r>
            <a:endParaRPr sz="51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Brandon Mitzrael MagaŸa Avalos</dc:creator>
  <cp:keywords>DAFj5cQ85Po,BAEsFcFBjeU</cp:keywords>
  <dc:title>Presentación de Proyecto Vibrante Negro</dc:title>
  <dcterms:created xsi:type="dcterms:W3CDTF">2023-05-25T07:14:54Z</dcterms:created>
  <dcterms:modified xsi:type="dcterms:W3CDTF">2023-05-25T07:14:54Z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2023-05-25T00:00:00Z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2023-05-25T00:00:00Z</vt:filetime>
  </property>
  <property fmtid="{D5CDD505-2E9C-101B-9397-08002B2CF9AE}" pid="5" name="Producer">
    <vt:lpwstr>Canva</vt:lpwstr>
  </property>
</Properties>
</file>